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6" r:id="rId2"/>
    <p:sldId id="341" r:id="rId3"/>
    <p:sldId id="342" r:id="rId4"/>
    <p:sldId id="316" r:id="rId5"/>
    <p:sldId id="319" r:id="rId6"/>
    <p:sldId id="317" r:id="rId7"/>
    <p:sldId id="320" r:id="rId8"/>
    <p:sldId id="321" r:id="rId9"/>
    <p:sldId id="343" r:id="rId10"/>
    <p:sldId id="346" r:id="rId11"/>
    <p:sldId id="347" r:id="rId12"/>
    <p:sldId id="324" r:id="rId13"/>
    <p:sldId id="371" r:id="rId14"/>
    <p:sldId id="372" r:id="rId15"/>
    <p:sldId id="330" r:id="rId16"/>
    <p:sldId id="368" r:id="rId17"/>
    <p:sldId id="334" r:id="rId18"/>
    <p:sldId id="370" r:id="rId19"/>
    <p:sldId id="349" r:id="rId20"/>
    <p:sldId id="352" r:id="rId21"/>
    <p:sldId id="350" r:id="rId22"/>
    <p:sldId id="351" r:id="rId23"/>
    <p:sldId id="375" r:id="rId24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014"/>
    <a:srgbClr val="FF9300"/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6" autoAdjust="0"/>
    <p:restoredTop sz="94678"/>
  </p:normalViewPr>
  <p:slideViewPr>
    <p:cSldViewPr>
      <p:cViewPr varScale="1">
        <p:scale>
          <a:sx n="139" d="100"/>
          <a:sy n="139" d="100"/>
        </p:scale>
        <p:origin x="176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Befolkning/Befolkningsprog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kontigo.sharepoint.com/sites/intranet/Projekt/17110%20Analystj&#228;nster%20V&#228;sterbotten/Datak&#228;llor/Arbetsmarknad/F&#246;rv&#228;rvsarb%20per%20bransch%20och%20k&#246;n%20kommun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'prognos dorotea'!$B$1</c:f>
              <c:strCache>
                <c:ptCount val="1"/>
                <c:pt idx="0">
                  <c:v>Åsele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dorotea'!$B$2:$B$65</c:f>
              <c:numCache>
                <c:formatCode>0</c:formatCode>
                <c:ptCount val="64"/>
                <c:pt idx="0">
                  <c:v>4007</c:v>
                </c:pt>
                <c:pt idx="1">
                  <c:v>3966</c:v>
                </c:pt>
                <c:pt idx="2">
                  <c:v>3946</c:v>
                </c:pt>
                <c:pt idx="3">
                  <c:v>3963</c:v>
                </c:pt>
                <c:pt idx="4">
                  <c:v>3939</c:v>
                </c:pt>
                <c:pt idx="5">
                  <c:v>3935</c:v>
                </c:pt>
                <c:pt idx="6">
                  <c:v>3972</c:v>
                </c:pt>
                <c:pt idx="7">
                  <c:v>3939</c:v>
                </c:pt>
                <c:pt idx="8">
                  <c:v>3897</c:v>
                </c:pt>
                <c:pt idx="9">
                  <c:v>3882</c:v>
                </c:pt>
                <c:pt idx="10">
                  <c:v>3866</c:v>
                </c:pt>
                <c:pt idx="11">
                  <c:v>3821</c:v>
                </c:pt>
                <c:pt idx="12">
                  <c:v>3804</c:v>
                </c:pt>
                <c:pt idx="13">
                  <c:v>3808</c:v>
                </c:pt>
                <c:pt idx="14">
                  <c:v>3759</c:v>
                </c:pt>
                <c:pt idx="15">
                  <c:v>3757</c:v>
                </c:pt>
                <c:pt idx="16">
                  <c:v>3752</c:v>
                </c:pt>
                <c:pt idx="17">
                  <c:v>3737</c:v>
                </c:pt>
                <c:pt idx="18">
                  <c:v>3753</c:v>
                </c:pt>
                <c:pt idx="19">
                  <c:v>3792</c:v>
                </c:pt>
                <c:pt idx="20">
                  <c:v>3634</c:v>
                </c:pt>
                <c:pt idx="21">
                  <c:v>3617</c:v>
                </c:pt>
                <c:pt idx="22">
                  <c:v>3522</c:v>
                </c:pt>
                <c:pt idx="23">
                  <c:v>3492</c:v>
                </c:pt>
                <c:pt idx="24">
                  <c:v>3441</c:v>
                </c:pt>
                <c:pt idx="25">
                  <c:v>3364</c:v>
                </c:pt>
                <c:pt idx="26">
                  <c:v>3353</c:v>
                </c:pt>
                <c:pt idx="27">
                  <c:v>3294</c:v>
                </c:pt>
                <c:pt idx="28">
                  <c:v>3247</c:v>
                </c:pt>
                <c:pt idx="29">
                  <c:v>3226</c:v>
                </c:pt>
                <c:pt idx="30">
                  <c:v>3156</c:v>
                </c:pt>
                <c:pt idx="31">
                  <c:v>3082</c:v>
                </c:pt>
                <c:pt idx="32">
                  <c:v>3069</c:v>
                </c:pt>
                <c:pt idx="33">
                  <c:v>2993</c:v>
                </c:pt>
                <c:pt idx="34">
                  <c:v>2914</c:v>
                </c:pt>
                <c:pt idx="35">
                  <c:v>2900</c:v>
                </c:pt>
                <c:pt idx="36">
                  <c:v>2878</c:v>
                </c:pt>
                <c:pt idx="37">
                  <c:v>2862</c:v>
                </c:pt>
                <c:pt idx="38">
                  <c:v>2794</c:v>
                </c:pt>
                <c:pt idx="39">
                  <c:v>2757</c:v>
                </c:pt>
                <c:pt idx="40">
                  <c:v>2757</c:v>
                </c:pt>
                <c:pt idx="41">
                  <c:v>2740</c:v>
                </c:pt>
                <c:pt idx="42">
                  <c:v>2719</c:v>
                </c:pt>
                <c:pt idx="43">
                  <c:v>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C3-4E0F-9AF3-823C1255D4C5}"/>
            </c:ext>
          </c:extLst>
        </c:ser>
        <c:ser>
          <c:idx val="1"/>
          <c:order val="1"/>
          <c:tx>
            <c:strRef>
              <c:f>'prognos dorotea'!$C$1</c:f>
              <c:strCache>
                <c:ptCount val="1"/>
                <c:pt idx="0">
                  <c:v>Prognos Åsele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dorotea'!$C$2:$C$65</c:f>
              <c:numCache>
                <c:formatCode>General</c:formatCode>
                <c:ptCount val="64"/>
                <c:pt idx="43" formatCode="0">
                  <c:v>2646</c:v>
                </c:pt>
                <c:pt idx="44" formatCode="0">
                  <c:v>2620.7377925477995</c:v>
                </c:pt>
                <c:pt idx="45" formatCode="0">
                  <c:v>2595.7167714619468</c:v>
                </c:pt>
                <c:pt idx="46" formatCode="0">
                  <c:v>2570.9346340591396</c:v>
                </c:pt>
                <c:pt idx="47" formatCode="0">
                  <c:v>2546.3890996405266</c:v>
                </c:pt>
                <c:pt idx="48" formatCode="0">
                  <c:v>2522.0779092818184</c:v>
                </c:pt>
                <c:pt idx="49" formatCode="0">
                  <c:v>2497.9988256253978</c:v>
                </c:pt>
                <c:pt idx="50" formatCode="0">
                  <c:v>2474.1496326744141</c:v>
                </c:pt>
                <c:pt idx="51" formatCode="0">
                  <c:v>2450.5281355888483</c:v>
                </c:pt>
                <c:pt idx="52" formatCode="0">
                  <c:v>2427.1321604835193</c:v>
                </c:pt>
                <c:pt idx="53" formatCode="0">
                  <c:v>2403.9595542280231</c:v>
                </c:pt>
                <c:pt idx="54" formatCode="0">
                  <c:v>2381.0081842485793</c:v>
                </c:pt>
                <c:pt idx="55" formatCode="0">
                  <c:v>2358.2759383317707</c:v>
                </c:pt>
                <c:pt idx="56" formatCode="0">
                  <c:v>2335.7607244301566</c:v>
                </c:pt>
                <c:pt idx="57" formatCode="0">
                  <c:v>2313.4604704697422</c:v>
                </c:pt>
                <c:pt idx="58" formatCode="0">
                  <c:v>2291.3731241592841</c:v>
                </c:pt>
                <c:pt idx="59" formatCode="0">
                  <c:v>2269.4966528014193</c:v>
                </c:pt>
                <c:pt idx="60" formatCode="0">
                  <c:v>2247.8290431055975</c:v>
                </c:pt>
                <c:pt idx="61" formatCode="0">
                  <c:v>2226.3683010027949</c:v>
                </c:pt>
                <c:pt idx="62" formatCode="0">
                  <c:v>2205.1124514620028</c:v>
                </c:pt>
                <c:pt idx="63" formatCode="0">
                  <c:v>2184.0595383084637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C3-4E0F-9AF3-823C1255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245424"/>
        <c:axId val="520246736"/>
      </c:lineChart>
      <c:lineChart>
        <c:grouping val="standard"/>
        <c:varyColors val="0"/>
        <c:ser>
          <c:idx val="2"/>
          <c:order val="2"/>
          <c:tx>
            <c:strRef>
              <c:f>'prognos dorotea'!$D$1</c:f>
              <c:strCache>
                <c:ptCount val="1"/>
                <c:pt idx="0">
                  <c:v>Västerbotten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dorotea'!$D$2:$D$65</c:f>
              <c:numCache>
                <c:formatCode>0</c:formatCode>
                <c:ptCount val="64"/>
                <c:pt idx="0">
                  <c:v>234875</c:v>
                </c:pt>
                <c:pt idx="1">
                  <c:v>236397</c:v>
                </c:pt>
                <c:pt idx="2">
                  <c:v>237705</c:v>
                </c:pt>
                <c:pt idx="3">
                  <c:v>239247</c:v>
                </c:pt>
                <c:pt idx="4">
                  <c:v>240601</c:v>
                </c:pt>
                <c:pt idx="5">
                  <c:v>241898</c:v>
                </c:pt>
                <c:pt idx="6">
                  <c:v>243856</c:v>
                </c:pt>
                <c:pt idx="7">
                  <c:v>244789</c:v>
                </c:pt>
                <c:pt idx="8">
                  <c:v>245055</c:v>
                </c:pt>
                <c:pt idx="9">
                  <c:v>245252</c:v>
                </c:pt>
                <c:pt idx="10">
                  <c:v>245181</c:v>
                </c:pt>
                <c:pt idx="11">
                  <c:v>245255</c:v>
                </c:pt>
                <c:pt idx="12">
                  <c:v>245204</c:v>
                </c:pt>
                <c:pt idx="13">
                  <c:v>245703</c:v>
                </c:pt>
                <c:pt idx="14">
                  <c:v>247521</c:v>
                </c:pt>
                <c:pt idx="15">
                  <c:v>250134</c:v>
                </c:pt>
                <c:pt idx="16">
                  <c:v>251968</c:v>
                </c:pt>
                <c:pt idx="17">
                  <c:v>253835</c:v>
                </c:pt>
                <c:pt idx="18">
                  <c:v>255987</c:v>
                </c:pt>
                <c:pt idx="19">
                  <c:v>258171</c:v>
                </c:pt>
                <c:pt idx="20">
                  <c:v>259775</c:v>
                </c:pt>
                <c:pt idx="21">
                  <c:v>260472</c:v>
                </c:pt>
                <c:pt idx="22">
                  <c:v>259895</c:v>
                </c:pt>
                <c:pt idx="23">
                  <c:v>259163</c:v>
                </c:pt>
                <c:pt idx="24">
                  <c:v>257803</c:v>
                </c:pt>
                <c:pt idx="25">
                  <c:v>256710</c:v>
                </c:pt>
                <c:pt idx="26">
                  <c:v>255640</c:v>
                </c:pt>
                <c:pt idx="27">
                  <c:v>254818</c:v>
                </c:pt>
                <c:pt idx="28">
                  <c:v>255230</c:v>
                </c:pt>
                <c:pt idx="29">
                  <c:v>255956</c:v>
                </c:pt>
                <c:pt idx="30">
                  <c:v>256875</c:v>
                </c:pt>
                <c:pt idx="31">
                  <c:v>257652</c:v>
                </c:pt>
                <c:pt idx="32">
                  <c:v>257581</c:v>
                </c:pt>
                <c:pt idx="33">
                  <c:v>257593</c:v>
                </c:pt>
                <c:pt idx="34">
                  <c:v>257812</c:v>
                </c:pt>
                <c:pt idx="35">
                  <c:v>258548</c:v>
                </c:pt>
                <c:pt idx="36">
                  <c:v>259286</c:v>
                </c:pt>
                <c:pt idx="37">
                  <c:v>259667</c:v>
                </c:pt>
                <c:pt idx="38">
                  <c:v>260217</c:v>
                </c:pt>
                <c:pt idx="39">
                  <c:v>261112</c:v>
                </c:pt>
                <c:pt idx="40">
                  <c:v>262362</c:v>
                </c:pt>
                <c:pt idx="41">
                  <c:v>263378</c:v>
                </c:pt>
                <c:pt idx="42">
                  <c:v>265881</c:v>
                </c:pt>
                <c:pt idx="43">
                  <c:v>268465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C3-4E0F-9AF3-823C1255D4C5}"/>
            </c:ext>
          </c:extLst>
        </c:ser>
        <c:ser>
          <c:idx val="3"/>
          <c:order val="3"/>
          <c:tx>
            <c:strRef>
              <c:f>'prognos dorotea'!$E$1</c:f>
              <c:strCache>
                <c:ptCount val="1"/>
                <c:pt idx="0">
                  <c:v>Prognos Västerbotten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dorotea'!$E$2:$E$65</c:f>
              <c:numCache>
                <c:formatCode>General</c:formatCode>
                <c:ptCount val="64"/>
                <c:pt idx="43" formatCode="0">
                  <c:v>268465</c:v>
                </c:pt>
                <c:pt idx="44" formatCode="0">
                  <c:v>269302.96621011634</c:v>
                </c:pt>
                <c:pt idx="45" formatCode="0">
                  <c:v>270143.54798415833</c:v>
                </c:pt>
                <c:pt idx="46" formatCode="0">
                  <c:v>270986.75348614808</c:v>
                </c:pt>
                <c:pt idx="47" formatCode="0">
                  <c:v>271832.59090559016</c:v>
                </c:pt>
                <c:pt idx="48" formatCode="0">
                  <c:v>272681.06845755136</c:v>
                </c:pt>
                <c:pt idx="49" formatCode="0">
                  <c:v>273532.1943827403</c:v>
                </c:pt>
                <c:pt idx="50" formatCode="0">
                  <c:v>274385.97694758757</c:v>
                </c:pt>
                <c:pt idx="51" formatCode="0">
                  <c:v>275242.42444432579</c:v>
                </c:pt>
                <c:pt idx="52" formatCode="0">
                  <c:v>276101.54519107065</c:v>
                </c:pt>
                <c:pt idx="53" formatCode="0">
                  <c:v>276963.34753190097</c:v>
                </c:pt>
                <c:pt idx="54" formatCode="0">
                  <c:v>277827.83983694058</c:v>
                </c:pt>
                <c:pt idx="55" formatCode="0">
                  <c:v>278695.03050243872</c:v>
                </c:pt>
                <c:pt idx="56" formatCode="0">
                  <c:v>279564.92795085249</c:v>
                </c:pt>
                <c:pt idx="57" formatCode="0">
                  <c:v>280437.54063092783</c:v>
                </c:pt>
                <c:pt idx="58" formatCode="0">
                  <c:v>281312.87701778219</c:v>
                </c:pt>
                <c:pt idx="59" formatCode="0">
                  <c:v>282190.94561298646</c:v>
                </c:pt>
                <c:pt idx="60" formatCode="0">
                  <c:v>283071.75494464778</c:v>
                </c:pt>
                <c:pt idx="61" formatCode="0">
                  <c:v>283955.3135674923</c:v>
                </c:pt>
                <c:pt idx="62" formatCode="0">
                  <c:v>284841.63006294816</c:v>
                </c:pt>
                <c:pt idx="63" formatCode="0">
                  <c:v>285730.71303922881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C3-4E0F-9AF3-823C1255D4C5}"/>
            </c:ext>
          </c:extLst>
        </c:ser>
        <c:ser>
          <c:idx val="4"/>
          <c:order val="4"/>
          <c:tx>
            <c:strRef>
              <c:f>'prognos dorotea'!$F$1</c:f>
              <c:strCache>
                <c:ptCount val="1"/>
                <c:pt idx="0">
                  <c:v>Mindre kommuner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dorotea'!$F$2:$F$65</c:f>
              <c:numCache>
                <c:formatCode>0</c:formatCode>
                <c:ptCount val="64"/>
                <c:pt idx="0">
                  <c:v>88778</c:v>
                </c:pt>
                <c:pt idx="1">
                  <c:v>88615</c:v>
                </c:pt>
                <c:pt idx="2">
                  <c:v>88500</c:v>
                </c:pt>
                <c:pt idx="3">
                  <c:v>88477</c:v>
                </c:pt>
                <c:pt idx="4">
                  <c:v>88333</c:v>
                </c:pt>
                <c:pt idx="5">
                  <c:v>88321</c:v>
                </c:pt>
                <c:pt idx="6">
                  <c:v>88558</c:v>
                </c:pt>
                <c:pt idx="7">
                  <c:v>88381</c:v>
                </c:pt>
                <c:pt idx="8">
                  <c:v>87957</c:v>
                </c:pt>
                <c:pt idx="9">
                  <c:v>87288.000000000015</c:v>
                </c:pt>
                <c:pt idx="10">
                  <c:v>86660</c:v>
                </c:pt>
                <c:pt idx="11">
                  <c:v>85865</c:v>
                </c:pt>
                <c:pt idx="12">
                  <c:v>85239</c:v>
                </c:pt>
                <c:pt idx="13">
                  <c:v>84796</c:v>
                </c:pt>
                <c:pt idx="14">
                  <c:v>84668</c:v>
                </c:pt>
                <c:pt idx="15">
                  <c:v>85410</c:v>
                </c:pt>
                <c:pt idx="16">
                  <c:v>85452</c:v>
                </c:pt>
                <c:pt idx="17">
                  <c:v>85616.999999999985</c:v>
                </c:pt>
                <c:pt idx="18">
                  <c:v>85341</c:v>
                </c:pt>
                <c:pt idx="19">
                  <c:v>85166</c:v>
                </c:pt>
                <c:pt idx="20">
                  <c:v>84704.000000000015</c:v>
                </c:pt>
                <c:pt idx="21">
                  <c:v>83787</c:v>
                </c:pt>
                <c:pt idx="22">
                  <c:v>82724</c:v>
                </c:pt>
                <c:pt idx="23">
                  <c:v>81890</c:v>
                </c:pt>
                <c:pt idx="24">
                  <c:v>80787</c:v>
                </c:pt>
                <c:pt idx="25">
                  <c:v>79740</c:v>
                </c:pt>
                <c:pt idx="26">
                  <c:v>78652</c:v>
                </c:pt>
                <c:pt idx="27">
                  <c:v>77777</c:v>
                </c:pt>
                <c:pt idx="28">
                  <c:v>76892</c:v>
                </c:pt>
                <c:pt idx="29">
                  <c:v>76267</c:v>
                </c:pt>
                <c:pt idx="30">
                  <c:v>75699</c:v>
                </c:pt>
                <c:pt idx="31">
                  <c:v>74984</c:v>
                </c:pt>
                <c:pt idx="32">
                  <c:v>74380</c:v>
                </c:pt>
                <c:pt idx="33">
                  <c:v>73732</c:v>
                </c:pt>
                <c:pt idx="34">
                  <c:v>73222</c:v>
                </c:pt>
                <c:pt idx="35">
                  <c:v>72703</c:v>
                </c:pt>
                <c:pt idx="36">
                  <c:v>72171.999999999985</c:v>
                </c:pt>
                <c:pt idx="37">
                  <c:v>71622</c:v>
                </c:pt>
                <c:pt idx="38">
                  <c:v>71149</c:v>
                </c:pt>
                <c:pt idx="39">
                  <c:v>70775</c:v>
                </c:pt>
                <c:pt idx="40">
                  <c:v>70725</c:v>
                </c:pt>
                <c:pt idx="41">
                  <c:v>70570</c:v>
                </c:pt>
                <c:pt idx="42">
                  <c:v>70722.999999999985</c:v>
                </c:pt>
                <c:pt idx="43">
                  <c:v>70662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C3-4E0F-9AF3-823C1255D4C5}"/>
            </c:ext>
          </c:extLst>
        </c:ser>
        <c:ser>
          <c:idx val="5"/>
          <c:order val="5"/>
          <c:tx>
            <c:strRef>
              <c:f>'prognos dorotea'!$G$1</c:f>
              <c:strCache>
                <c:ptCount val="1"/>
                <c:pt idx="0">
                  <c:v>Prognos mindre kommuner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'prognos dorotea'!$A$2:$A$65</c:f>
              <c:numCache>
                <c:formatCode>General</c:formatCode>
                <c:ptCount val="64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</c:numCache>
            </c:numRef>
          </c:cat>
          <c:val>
            <c:numRef>
              <c:f>'prognos dorotea'!$G$2:$G$65</c:f>
              <c:numCache>
                <c:formatCode>General</c:formatCode>
                <c:ptCount val="64"/>
                <c:pt idx="43" formatCode="0">
                  <c:v>70662</c:v>
                </c:pt>
                <c:pt idx="44" formatCode="0">
                  <c:v>70288.811722741899</c:v>
                </c:pt>
                <c:pt idx="45" formatCode="0">
                  <c:v>69917.594370313032</c:v>
                </c:pt>
                <c:pt idx="46" formatCode="0">
                  <c:v>69548.337533638609</c:v>
                </c:pt>
                <c:pt idx="47" formatCode="0">
                  <c:v>69181.03085861748</c:v>
                </c:pt>
                <c:pt idx="48" formatCode="0">
                  <c:v>68815.664045831727</c:v>
                </c:pt>
                <c:pt idx="49" formatCode="0">
                  <c:v>68452.226850257925</c:v>
                </c:pt>
                <c:pt idx="50" formatCode="0">
                  <c:v>68090.709080979839</c:v>
                </c:pt>
                <c:pt idx="51" formatCode="0">
                  <c:v>67731.100600902661</c:v>
                </c:pt>
                <c:pt idx="52" formatCode="0">
                  <c:v>67373.391326468787</c:v>
                </c:pt>
                <c:pt idx="53" formatCode="0">
                  <c:v>67017.571227375069</c:v>
                </c:pt>
                <c:pt idx="54" formatCode="0">
                  <c:v>66663.630326291517</c:v>
                </c:pt>
                <c:pt idx="55" formatCode="0">
                  <c:v>66311.558698581575</c:v>
                </c:pt>
                <c:pt idx="56" formatCode="0">
                  <c:v>65961.346472023841</c:v>
                </c:pt>
                <c:pt idx="57" formatCode="0">
                  <c:v>65612.983826535186</c:v>
                </c:pt>
                <c:pt idx="58" formatCode="0">
                  <c:v>65266.460993895467</c:v>
                </c:pt>
                <c:pt idx="59" formatCode="0">
                  <c:v>64921.768257473566</c:v>
                </c:pt>
                <c:pt idx="60" formatCode="0">
                  <c:v>64578.895951954946</c:v>
                </c:pt>
                <c:pt idx="61" formatCode="0">
                  <c:v>64237.834463070685</c:v>
                </c:pt>
                <c:pt idx="62" formatCode="0">
                  <c:v>63898.574227327794</c:v>
                </c:pt>
                <c:pt idx="63" formatCode="0">
                  <c:v>63561.105731741118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C3-4E0F-9AF3-823C1255D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942888"/>
        <c:axId val="868944856"/>
      </c:lineChart>
      <c:catAx>
        <c:axId val="52024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0246736"/>
        <c:crosses val="autoZero"/>
        <c:auto val="1"/>
        <c:lblAlgn val="ctr"/>
        <c:lblOffset val="100"/>
        <c:noMultiLvlLbl val="0"/>
      </c:catAx>
      <c:valAx>
        <c:axId val="52024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0245424"/>
        <c:crosses val="autoZero"/>
        <c:crossBetween val="between"/>
      </c:valAx>
      <c:valAx>
        <c:axId val="86894485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68942888"/>
        <c:crosses val="max"/>
        <c:crossBetween val="between"/>
      </c:valAx>
      <c:catAx>
        <c:axId val="868942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8944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Åsele!$B$22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Åsele!$A$23:$A$38</c:f>
              <c:strCache>
                <c:ptCount val="15"/>
                <c:pt idx="0">
                  <c:v>Q vård och omsorg; sociala tjänster</c:v>
                </c:pt>
                <c:pt idx="1">
                  <c:v>A jordbruk, skogsbruk och fiske</c:v>
                </c:pt>
                <c:pt idx="2">
                  <c:v>H transport och magasinering</c:v>
                </c:pt>
                <c:pt idx="3">
                  <c:v>P utbildning </c:v>
                </c:pt>
                <c:pt idx="4">
                  <c:v>G handel</c:v>
                </c:pt>
                <c:pt idx="5">
                  <c:v>B+C tillverkning och utvinning</c:v>
                </c:pt>
                <c:pt idx="6">
                  <c:v>F byggverksamhet</c:v>
                </c:pt>
                <c:pt idx="7">
                  <c:v>O offentlig förvaltning och försvar</c:v>
                </c:pt>
                <c:pt idx="8">
                  <c:v>R+S+T+U kulturella och personliga tjänster m.m.</c:v>
                </c:pt>
                <c:pt idx="9">
                  <c:v>M+N företagstjänster</c:v>
                </c:pt>
                <c:pt idx="10">
                  <c:v>D+E energiförsörjning; miljöverksamhet</c:v>
                </c:pt>
                <c:pt idx="11">
                  <c:v>I hotell- och restaurangverksamhet</c:v>
                </c:pt>
                <c:pt idx="12">
                  <c:v>L fastighetsverksamhet</c:v>
                </c:pt>
                <c:pt idx="13">
                  <c:v>J information och kommunikation</c:v>
                </c:pt>
                <c:pt idx="14">
                  <c:v>K finans- och försäkringsverksamhet</c:v>
                </c:pt>
              </c:strCache>
            </c:strRef>
          </c:cat>
          <c:val>
            <c:numRef>
              <c:f>Åsele!$B$23:$B$38</c:f>
              <c:numCache>
                <c:formatCode>0</c:formatCode>
                <c:ptCount val="15"/>
                <c:pt idx="0">
                  <c:v>234</c:v>
                </c:pt>
                <c:pt idx="1">
                  <c:v>19</c:v>
                </c:pt>
                <c:pt idx="2">
                  <c:v>14</c:v>
                </c:pt>
                <c:pt idx="3">
                  <c:v>79</c:v>
                </c:pt>
                <c:pt idx="4">
                  <c:v>40</c:v>
                </c:pt>
                <c:pt idx="5">
                  <c:v>11</c:v>
                </c:pt>
                <c:pt idx="6">
                  <c:v>10</c:v>
                </c:pt>
                <c:pt idx="7">
                  <c:v>29</c:v>
                </c:pt>
                <c:pt idx="8">
                  <c:v>31</c:v>
                </c:pt>
                <c:pt idx="9">
                  <c:v>22</c:v>
                </c:pt>
                <c:pt idx="10">
                  <c:v>5</c:v>
                </c:pt>
                <c:pt idx="11">
                  <c:v>14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CD49-A598-929AF2F570A2}"/>
            </c:ext>
          </c:extLst>
        </c:ser>
        <c:ser>
          <c:idx val="1"/>
          <c:order val="1"/>
          <c:tx>
            <c:strRef>
              <c:f>Åsele!$C$22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Åsele!$A$23:$A$38</c:f>
              <c:strCache>
                <c:ptCount val="15"/>
                <c:pt idx="0">
                  <c:v>Q vård och omsorg; sociala tjänster</c:v>
                </c:pt>
                <c:pt idx="1">
                  <c:v>A jordbruk, skogsbruk och fiske</c:v>
                </c:pt>
                <c:pt idx="2">
                  <c:v>H transport och magasinering</c:v>
                </c:pt>
                <c:pt idx="3">
                  <c:v>P utbildning </c:v>
                </c:pt>
                <c:pt idx="4">
                  <c:v>G handel</c:v>
                </c:pt>
                <c:pt idx="5">
                  <c:v>B+C tillverkning och utvinning</c:v>
                </c:pt>
                <c:pt idx="6">
                  <c:v>F byggverksamhet</c:v>
                </c:pt>
                <c:pt idx="7">
                  <c:v>O offentlig förvaltning och försvar</c:v>
                </c:pt>
                <c:pt idx="8">
                  <c:v>R+S+T+U kulturella och personliga tjänster m.m.</c:v>
                </c:pt>
                <c:pt idx="9">
                  <c:v>M+N företagstjänster</c:v>
                </c:pt>
                <c:pt idx="10">
                  <c:v>D+E energiförsörjning; miljöverksamhet</c:v>
                </c:pt>
                <c:pt idx="11">
                  <c:v>I hotell- och restaurangverksamhet</c:v>
                </c:pt>
                <c:pt idx="12">
                  <c:v>L fastighetsverksamhet</c:v>
                </c:pt>
                <c:pt idx="13">
                  <c:v>J information och kommunikation</c:v>
                </c:pt>
                <c:pt idx="14">
                  <c:v>K finans- och försäkringsverksamhet</c:v>
                </c:pt>
              </c:strCache>
            </c:strRef>
          </c:cat>
          <c:val>
            <c:numRef>
              <c:f>Åsele!$C$23:$C$38</c:f>
              <c:numCache>
                <c:formatCode>0</c:formatCode>
                <c:ptCount val="15"/>
                <c:pt idx="0">
                  <c:v>89</c:v>
                </c:pt>
                <c:pt idx="1">
                  <c:v>85</c:v>
                </c:pt>
                <c:pt idx="2">
                  <c:v>83</c:v>
                </c:pt>
                <c:pt idx="3">
                  <c:v>16</c:v>
                </c:pt>
                <c:pt idx="4">
                  <c:v>53</c:v>
                </c:pt>
                <c:pt idx="5">
                  <c:v>77</c:v>
                </c:pt>
                <c:pt idx="6">
                  <c:v>73</c:v>
                </c:pt>
                <c:pt idx="7">
                  <c:v>23</c:v>
                </c:pt>
                <c:pt idx="8">
                  <c:v>20</c:v>
                </c:pt>
                <c:pt idx="9">
                  <c:v>25</c:v>
                </c:pt>
                <c:pt idx="10">
                  <c:v>27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9-CD49-A598-929AF2F57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2090608"/>
        <c:axId val="872091264"/>
      </c:barChart>
      <c:catAx>
        <c:axId val="8720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2091264"/>
        <c:crosses val="autoZero"/>
        <c:auto val="1"/>
        <c:lblAlgn val="ctr"/>
        <c:lblOffset val="100"/>
        <c:noMultiLvlLbl val="0"/>
      </c:catAx>
      <c:valAx>
        <c:axId val="8720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209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Åsele!$E$42</c:f>
              <c:strCache>
                <c:ptCount val="1"/>
                <c:pt idx="0">
                  <c:v>Andel 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Åsele!$A$43:$A$58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Åsele!$E$43:$E$58</c:f>
              <c:numCache>
                <c:formatCode>0%</c:formatCode>
                <c:ptCount val="15"/>
                <c:pt idx="0">
                  <c:v>0.83157894736842108</c:v>
                </c:pt>
                <c:pt idx="1">
                  <c:v>0.72445820433436536</c:v>
                </c:pt>
                <c:pt idx="2">
                  <c:v>0.66666666666666663</c:v>
                </c:pt>
                <c:pt idx="3">
                  <c:v>0.60784313725490191</c:v>
                </c:pt>
                <c:pt idx="4">
                  <c:v>0.55769230769230771</c:v>
                </c:pt>
                <c:pt idx="5">
                  <c:v>0.5</c:v>
                </c:pt>
                <c:pt idx="6">
                  <c:v>0.46808510638297873</c:v>
                </c:pt>
                <c:pt idx="7">
                  <c:v>0.43010752688172044</c:v>
                </c:pt>
                <c:pt idx="8">
                  <c:v>0.33333333333333331</c:v>
                </c:pt>
                <c:pt idx="9">
                  <c:v>0.18269230769230768</c:v>
                </c:pt>
                <c:pt idx="10">
                  <c:v>0.15625</c:v>
                </c:pt>
                <c:pt idx="11">
                  <c:v>0.14432989690721648</c:v>
                </c:pt>
                <c:pt idx="12">
                  <c:v>0.125</c:v>
                </c:pt>
                <c:pt idx="13">
                  <c:v>0.12048192771084337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9-F241-BBB2-678D1A7975A3}"/>
            </c:ext>
          </c:extLst>
        </c:ser>
        <c:ser>
          <c:idx val="1"/>
          <c:order val="1"/>
          <c:tx>
            <c:strRef>
              <c:f>Åsele!$F$42</c:f>
              <c:strCache>
                <c:ptCount val="1"/>
                <c:pt idx="0">
                  <c:v>Andel män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Åsele!$A$43:$A$58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Åsele!$F$43:$F$58</c:f>
              <c:numCache>
                <c:formatCode>0%</c:formatCode>
                <c:ptCount val="15"/>
                <c:pt idx="0">
                  <c:v>0.16842105263157894</c:v>
                </c:pt>
                <c:pt idx="1">
                  <c:v>0.27554179566563469</c:v>
                </c:pt>
                <c:pt idx="2">
                  <c:v>0.33333333333333331</c:v>
                </c:pt>
                <c:pt idx="3">
                  <c:v>0.39215686274509803</c:v>
                </c:pt>
                <c:pt idx="4">
                  <c:v>0.44230769230769229</c:v>
                </c:pt>
                <c:pt idx="5">
                  <c:v>0.5</c:v>
                </c:pt>
                <c:pt idx="6">
                  <c:v>0.53191489361702127</c:v>
                </c:pt>
                <c:pt idx="7">
                  <c:v>0.56989247311827962</c:v>
                </c:pt>
                <c:pt idx="8">
                  <c:v>0.66666666666666663</c:v>
                </c:pt>
                <c:pt idx="9">
                  <c:v>0.81730769230769229</c:v>
                </c:pt>
                <c:pt idx="10">
                  <c:v>0.84375</c:v>
                </c:pt>
                <c:pt idx="11">
                  <c:v>0.85567010309278346</c:v>
                </c:pt>
                <c:pt idx="12">
                  <c:v>0.875</c:v>
                </c:pt>
                <c:pt idx="13">
                  <c:v>0.87951807228915657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9-F241-BBB2-678D1A797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6880184"/>
        <c:axId val="856877560"/>
      </c:barChart>
      <c:catAx>
        <c:axId val="85688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877560"/>
        <c:crosses val="autoZero"/>
        <c:auto val="1"/>
        <c:lblAlgn val="ctr"/>
        <c:lblOffset val="100"/>
        <c:noMultiLvlLbl val="0"/>
      </c:catAx>
      <c:valAx>
        <c:axId val="85687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688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Åsele!$B$61</c:f>
              <c:strCache>
                <c:ptCount val="1"/>
                <c:pt idx="0">
                  <c:v>Andel kvinnor kommunen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Åsele!$A$62:$A$77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Åsele!$B$62:$B$77</c:f>
              <c:numCache>
                <c:formatCode>0%</c:formatCode>
                <c:ptCount val="15"/>
                <c:pt idx="0">
                  <c:v>0.83157894736842108</c:v>
                </c:pt>
                <c:pt idx="1">
                  <c:v>0.72445820433436536</c:v>
                </c:pt>
                <c:pt idx="2">
                  <c:v>0.66666666666666663</c:v>
                </c:pt>
                <c:pt idx="3">
                  <c:v>0.60784313725490191</c:v>
                </c:pt>
                <c:pt idx="4">
                  <c:v>0.55769230769230771</c:v>
                </c:pt>
                <c:pt idx="5">
                  <c:v>0.5</c:v>
                </c:pt>
                <c:pt idx="6">
                  <c:v>0.46808510638297873</c:v>
                </c:pt>
                <c:pt idx="7">
                  <c:v>0.43010752688172044</c:v>
                </c:pt>
                <c:pt idx="8">
                  <c:v>0.33333333333333331</c:v>
                </c:pt>
                <c:pt idx="9">
                  <c:v>0.18269230769230768</c:v>
                </c:pt>
                <c:pt idx="10">
                  <c:v>0.15625</c:v>
                </c:pt>
                <c:pt idx="11">
                  <c:v>0.14432989690721648</c:v>
                </c:pt>
                <c:pt idx="12">
                  <c:v>0.125</c:v>
                </c:pt>
                <c:pt idx="13">
                  <c:v>0.12048192771084337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A-BE48-B9B4-F3A6F5F20E0D}"/>
            </c:ext>
          </c:extLst>
        </c:ser>
        <c:ser>
          <c:idx val="1"/>
          <c:order val="1"/>
          <c:tx>
            <c:strRef>
              <c:f>Åsele!$C$61</c:f>
              <c:strCache>
                <c:ptCount val="1"/>
                <c:pt idx="0">
                  <c:v>Andel män kommunen</c:v>
                </c:pt>
              </c:strCache>
            </c:strRef>
          </c:tx>
          <c:spPr>
            <a:solidFill>
              <a:srgbClr val="F49014"/>
            </a:solidFill>
            <a:ln>
              <a:noFill/>
            </a:ln>
            <a:effectLst/>
          </c:spPr>
          <c:invertIfNegative val="0"/>
          <c:cat>
            <c:strRef>
              <c:f>Åsele!$A$62:$A$77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Åsele!$C$62:$C$77</c:f>
              <c:numCache>
                <c:formatCode>0%</c:formatCode>
                <c:ptCount val="15"/>
                <c:pt idx="0">
                  <c:v>0.16842105263157894</c:v>
                </c:pt>
                <c:pt idx="1">
                  <c:v>0.27554179566563469</c:v>
                </c:pt>
                <c:pt idx="2">
                  <c:v>0.33333333333333331</c:v>
                </c:pt>
                <c:pt idx="3">
                  <c:v>0.39215686274509803</c:v>
                </c:pt>
                <c:pt idx="4">
                  <c:v>0.44230769230769229</c:v>
                </c:pt>
                <c:pt idx="5">
                  <c:v>0.5</c:v>
                </c:pt>
                <c:pt idx="6">
                  <c:v>0.53191489361702127</c:v>
                </c:pt>
                <c:pt idx="7">
                  <c:v>0.56989247311827962</c:v>
                </c:pt>
                <c:pt idx="8">
                  <c:v>0.66666666666666663</c:v>
                </c:pt>
                <c:pt idx="9">
                  <c:v>0.81730769230769229</c:v>
                </c:pt>
                <c:pt idx="10">
                  <c:v>0.84375</c:v>
                </c:pt>
                <c:pt idx="11">
                  <c:v>0.85567010309278346</c:v>
                </c:pt>
                <c:pt idx="12">
                  <c:v>0.875</c:v>
                </c:pt>
                <c:pt idx="13">
                  <c:v>0.87951807228915657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A-BE48-B9B4-F3A6F5F20E0D}"/>
            </c:ext>
          </c:extLst>
        </c:ser>
        <c:ser>
          <c:idx val="2"/>
          <c:order val="2"/>
          <c:tx>
            <c:strRef>
              <c:f>Åsele!$D$61</c:f>
              <c:strCache>
                <c:ptCount val="1"/>
                <c:pt idx="0">
                  <c:v>Andel kvinnor länet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Åsele!$A$62:$A$77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Åsele!$D$62:$D$77</c:f>
              <c:numCache>
                <c:formatCode>0%</c:formatCode>
                <c:ptCount val="15"/>
                <c:pt idx="0">
                  <c:v>0.69575693464974142</c:v>
                </c:pt>
                <c:pt idx="1">
                  <c:v>0.76566222845129639</c:v>
                </c:pt>
                <c:pt idx="2">
                  <c:v>0.55012919896640822</c:v>
                </c:pt>
                <c:pt idx="3">
                  <c:v>0.57277992277992273</c:v>
                </c:pt>
                <c:pt idx="4">
                  <c:v>0.59197012138188609</c:v>
                </c:pt>
                <c:pt idx="5">
                  <c:v>0.49284253578732107</c:v>
                </c:pt>
                <c:pt idx="6">
                  <c:v>0.39974538510502866</c:v>
                </c:pt>
                <c:pt idx="7">
                  <c:v>0.45709377684079017</c:v>
                </c:pt>
                <c:pt idx="8">
                  <c:v>0.37035150280183393</c:v>
                </c:pt>
                <c:pt idx="9">
                  <c:v>0.22561665535188957</c:v>
                </c:pt>
                <c:pt idx="10">
                  <c:v>0.28827818283791362</c:v>
                </c:pt>
                <c:pt idx="11">
                  <c:v>0.17841409691629956</c:v>
                </c:pt>
                <c:pt idx="12">
                  <c:v>0.18535453943008615</c:v>
                </c:pt>
                <c:pt idx="13">
                  <c:v>7.9313496496394839E-2</c:v>
                </c:pt>
                <c:pt idx="14">
                  <c:v>0.2327485380116959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BA-BE48-B9B4-F3A6F5F20E0D}"/>
            </c:ext>
          </c:extLst>
        </c:ser>
        <c:ser>
          <c:idx val="3"/>
          <c:order val="3"/>
          <c:tx>
            <c:strRef>
              <c:f>Åsele!$E$61</c:f>
              <c:strCache>
                <c:ptCount val="1"/>
                <c:pt idx="0">
                  <c:v>Andel män länet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Åsele!$A$62:$A$77</c:f>
              <c:strCache>
                <c:ptCount val="15"/>
                <c:pt idx="0">
                  <c:v>P utbildning </c:v>
                </c:pt>
                <c:pt idx="1">
                  <c:v>Q vård och omsorg; sociala tjänster</c:v>
                </c:pt>
                <c:pt idx="2">
                  <c:v>I hotell- och restaurangverksamhet</c:v>
                </c:pt>
                <c:pt idx="3">
                  <c:v>R+S+T+U kulturella och personliga tjänster m.m.</c:v>
                </c:pt>
                <c:pt idx="4">
                  <c:v>O offentlig förvaltning och försvar</c:v>
                </c:pt>
                <c:pt idx="5">
                  <c:v>K finans- och försäkringsverksamhet</c:v>
                </c:pt>
                <c:pt idx="6">
                  <c:v>M+N företagstjänster</c:v>
                </c:pt>
                <c:pt idx="7">
                  <c:v>G handel</c:v>
                </c:pt>
                <c:pt idx="8">
                  <c:v>L fastighetsverksamhet</c:v>
                </c:pt>
                <c:pt idx="9">
                  <c:v>A jordbruk, skogsbruk och fiske</c:v>
                </c:pt>
                <c:pt idx="10">
                  <c:v>D+E energiförsörjning; miljöverksamhet</c:v>
                </c:pt>
                <c:pt idx="11">
                  <c:v>H transport och magasinering</c:v>
                </c:pt>
                <c:pt idx="12">
                  <c:v>B+C tillverkning och utvinning</c:v>
                </c:pt>
                <c:pt idx="13">
                  <c:v>F byggverksamhet</c:v>
                </c:pt>
                <c:pt idx="14">
                  <c:v>J information och kommunikation</c:v>
                </c:pt>
              </c:strCache>
            </c:strRef>
          </c:cat>
          <c:val>
            <c:numRef>
              <c:f>Åsele!$E$62:$E$77</c:f>
              <c:numCache>
                <c:formatCode>0%</c:formatCode>
                <c:ptCount val="15"/>
                <c:pt idx="0">
                  <c:v>0.30424306535025858</c:v>
                </c:pt>
                <c:pt idx="1">
                  <c:v>0.23433777154870358</c:v>
                </c:pt>
                <c:pt idx="2">
                  <c:v>0.44987080103359173</c:v>
                </c:pt>
                <c:pt idx="3">
                  <c:v>0.42722007722007721</c:v>
                </c:pt>
                <c:pt idx="4">
                  <c:v>0.40802987861811391</c:v>
                </c:pt>
                <c:pt idx="5">
                  <c:v>0.50715746421267893</c:v>
                </c:pt>
                <c:pt idx="6">
                  <c:v>0.60025461489497134</c:v>
                </c:pt>
                <c:pt idx="7">
                  <c:v>0.54290622315920978</c:v>
                </c:pt>
                <c:pt idx="8">
                  <c:v>0.62964849719816607</c:v>
                </c:pt>
                <c:pt idx="9">
                  <c:v>0.77438334464811043</c:v>
                </c:pt>
                <c:pt idx="10">
                  <c:v>0.71172181716208638</c:v>
                </c:pt>
                <c:pt idx="11">
                  <c:v>0.82158590308370039</c:v>
                </c:pt>
                <c:pt idx="12">
                  <c:v>0.81464546056991383</c:v>
                </c:pt>
                <c:pt idx="13">
                  <c:v>0.92068650350360515</c:v>
                </c:pt>
                <c:pt idx="14">
                  <c:v>0.76725146198830407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BA-BE48-B9B4-F3A6F5F20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363488"/>
        <c:axId val="754361192"/>
      </c:barChart>
      <c:catAx>
        <c:axId val="7543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4361192"/>
        <c:crosses val="autoZero"/>
        <c:auto val="1"/>
        <c:lblAlgn val="ctr"/>
        <c:lblOffset val="100"/>
        <c:noMultiLvlLbl val="0"/>
      </c:catAx>
      <c:valAx>
        <c:axId val="75436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5436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2019-02-26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8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Behöriga till gymnasiet: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grundskolan år t och som var folkbokförda i regionen vid utgången av år t och hade behörighet till gymnasiet (fr.o.m. 2011 behörighet till minst ett nationellt program, se mer information nedan). Nämnaren består av personer som slutade grundskolan år t och som var folkbokförda i regionen vid utgången av år t. </a:t>
            </a:r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en elev ska vara behörig till ett nationellt yrkesprogram krävs godkänt i ämnena svenska/svenska som andra språk, engelska och matematik samt ytterligare betyg i fem ämnen, det vill säga totalt åtta.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Behöriga till högskolan:</a:t>
            </a:r>
          </a:p>
          <a:p>
            <a:endParaRPr lang="sv-SE" dirty="0"/>
          </a:p>
          <a:p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Täljaren består av personer som slutade gymnasiet år t och som var folkbokförda i regionen vid utgången av år t och hade behörighet till högskolan. Nämnaren består av personer som slutade gymnasiet år t och som var folkbokförda i regionen vid utgången av år t. Fr.o.m. 2010 avser folkbokföring och vistelsetid utgången av år t-1. År 2014 var det första året då studenter tog examen enligt den nya läroplanen GY 2011.  Källa: &lt;a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href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="http://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www.scb.se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/stativ"&gt;Databasen STATIV&lt;/a&gt;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Lägg till behörgihet2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259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~100 % innebär</a:t>
            </a:r>
            <a:r>
              <a:rPr lang="sv-SE" sz="1200" baseline="0" dirty="0"/>
              <a:t> att det är 1-4 ej behöriga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7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Ansökningar till högskola per kommun finns ej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CCB0-4C7E-47E6-A0BE-7206F2029A1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098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tshållare för bildobjekt 1">
            <a:extLst>
              <a:ext uri="{FF2B5EF4-FFF2-40B4-BE49-F238E27FC236}">
                <a16:creationId xmlns:a16="http://schemas.microsoft.com/office/drawing/2014/main" id="{0B8E8A80-1CDE-FC49-A58B-7D4F86C3F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6" name="Platshållare för anteckningar 2">
            <a:extLst>
              <a:ext uri="{FF2B5EF4-FFF2-40B4-BE49-F238E27FC236}">
                <a16:creationId xmlns:a16="http://schemas.microsoft.com/office/drawing/2014/main" id="{80A3E8C3-E0A6-CA46-BFE2-DE5543393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84200"/>
            <a:endParaRPr lang="sv-SE" altLang="sv-S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Light" panose="020B0403020202020204" pitchFamily="34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"Att alla invånare har tillgång till ett allsidigt och tillgängligt utbud av utbildningar av hög kvalité från förskola till och med universitetsutbildning, i ett livslångt lärande."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/>
            <a:r>
              <a:rPr lang="sv-SE" altLang="sv-SE" sz="2400" i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Light" panose="020B0403020202020204" pitchFamily="34" charset="0"/>
              </a:rPr>
              <a:t>"Ökad överensstämmelse mellan arbetskraftsutbud, arbetsmarknadens efterfrågan av kompetens och utbud av utbildningar."</a:t>
            </a:r>
            <a:endParaRPr lang="sv-SE" altLang="sv-SE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584200">
              <a:lnSpc>
                <a:spcPct val="100000"/>
              </a:lnSpc>
              <a:spcBef>
                <a:spcPct val="0"/>
              </a:spcBef>
            </a:pPr>
            <a:endParaRPr lang="sv-SE" altLang="sv-SE" sz="540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0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92215"/>
            <a:ext cx="7886700" cy="459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90988"/>
            <a:ext cx="6858000" cy="459002"/>
          </a:xfrm>
          <a:solidFill>
            <a:srgbClr val="62269E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844738"/>
            <a:ext cx="6858000" cy="459000"/>
          </a:xfrm>
          <a:solidFill>
            <a:srgbClr val="77777A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398488"/>
            <a:ext cx="6858000" cy="459002"/>
          </a:xfrm>
          <a:solidFill>
            <a:srgbClr val="CB2B9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66800"/>
            <a:ext cx="6858000" cy="459000"/>
          </a:xfrm>
          <a:solidFill>
            <a:srgbClr val="64CBC9"/>
          </a:solidFill>
        </p:spPr>
        <p:txBody>
          <a:bodyPr wrap="square" anchor="ctr">
            <a:noAutofit/>
          </a:bodyPr>
          <a:lstStyle>
            <a:lvl1pPr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1368769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2269E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</a:t>
            </a:r>
          </a:p>
        </p:txBody>
      </p:sp>
    </p:spTree>
    <p:extLst>
      <p:ext uri="{BB962C8B-B14F-4D97-AF65-F5344CB8AC3E}">
        <p14:creationId xmlns:p14="http://schemas.microsoft.com/office/powerpoint/2010/main" val="282005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bl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64CBC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9219"/>
            <a:ext cx="5133294" cy="26551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04985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li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500">
                <a:latin typeface="+mj-lt"/>
              </a:defRPr>
            </a:lvl1pPr>
            <a:lvl2pPr marL="257175" indent="0">
              <a:buNone/>
              <a:defRPr sz="1200">
                <a:latin typeface="+mj-lt"/>
              </a:defRPr>
            </a:lvl2pPr>
            <a:lvl3pPr marL="514350" indent="0">
              <a:buNone/>
              <a:defRPr sz="1200">
                <a:latin typeface="+mj-lt"/>
              </a:defRPr>
            </a:lvl3pPr>
            <a:lvl4pPr marL="771525" indent="0">
              <a:buNone/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46200"/>
            <a:ext cx="7886700" cy="288698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459000"/>
          </a:xfrm>
          <a:solidFill>
            <a:srgbClr val="7030A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30139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77777A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91886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grå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77777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/>
            </a:lvl1pPr>
            <a:lvl5pPr marL="10287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  <a:p>
            <a:pPr lvl="1"/>
            <a:r>
              <a:rPr lang="sv-SE" dirty="0"/>
              <a:t>Brödtext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Infoga objekt</a:t>
            </a:r>
          </a:p>
          <a:p>
            <a:pPr lvl="0"/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361054"/>
            <a:ext cx="5132785" cy="27384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9452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CB2B9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49922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 rosa + f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699" cy="459000"/>
          </a:xfrm>
          <a:solidFill>
            <a:srgbClr val="CB2B9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28650" y="1634898"/>
            <a:ext cx="5133295" cy="299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sv-SE" dirty="0"/>
              <a:t>Brödtext</a:t>
            </a:r>
          </a:p>
          <a:p>
            <a:pPr lvl="2"/>
            <a:r>
              <a:rPr lang="sv-SE" dirty="0"/>
              <a:t>Brödtext</a:t>
            </a:r>
          </a:p>
          <a:p>
            <a:pPr lvl="4"/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896655" y="1369219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5896655" y="3056675"/>
            <a:ext cx="2618695" cy="1576047"/>
          </a:xfrm>
        </p:spPr>
        <p:txBody>
          <a:bodyPr/>
          <a:lstStyle/>
          <a:p>
            <a:pPr lvl="0"/>
            <a:r>
              <a:rPr lang="sv-SE" dirty="0"/>
              <a:t>Infoga objekt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356375"/>
            <a:ext cx="5133295" cy="27265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885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del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2173741"/>
            <a:ext cx="6858000" cy="458732"/>
          </a:xfrm>
          <a:solidFill>
            <a:srgbClr val="64CBC9"/>
          </a:solidFill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48109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nummer">
            <a:extLst>
              <a:ext uri="{FF2B5EF4-FFF2-40B4-BE49-F238E27FC236}">
                <a16:creationId xmlns:a16="http://schemas.microsoft.com/office/drawing/2014/main" id="{C8AB1F27-77EF-0E40-AD90-95A56DC981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FC9-85E4-F344-A705-63C6D66670B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811848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427004EC-E683-784B-8408-9090CC4775CC}"/>
              </a:ext>
            </a:extLst>
          </p:cNvPr>
          <p:cNvSpPr txBox="1">
            <a:spLocks/>
          </p:cNvSpPr>
          <p:nvPr/>
        </p:nvSpPr>
        <p:spPr>
          <a:xfrm>
            <a:off x="719930" y="1630244"/>
            <a:ext cx="7704139" cy="7560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0A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6000" dirty="0">
                <a:solidFill>
                  <a:schemeClr val="bg1"/>
                </a:solidFill>
              </a:rPr>
              <a:t>Åsele</a:t>
            </a:r>
          </a:p>
        </p:txBody>
      </p:sp>
    </p:spTree>
    <p:extLst>
      <p:ext uri="{BB962C8B-B14F-4D97-AF65-F5344CB8AC3E}">
        <p14:creationId xmlns:p14="http://schemas.microsoft.com/office/powerpoint/2010/main" val="12121841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629BEE-E32E-4B79-82A4-7302C3B0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778"/>
            <a:ext cx="7886699" cy="775847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anställda per yrkesområde i Åsele samt Åseles andel av yrkesområdet i länet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05ABBFD-6A65-FE48-9987-977FF6599AE5}"/>
              </a:ext>
            </a:extLst>
          </p:cNvPr>
          <p:cNvSpPr txBox="1"/>
          <p:nvPr/>
        </p:nvSpPr>
        <p:spPr>
          <a:xfrm>
            <a:off x="628649" y="4417802"/>
            <a:ext cx="422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Flest antal förvärvsarbetande finns i Åsele inom </a:t>
            </a:r>
          </a:p>
          <a:p>
            <a:r>
              <a:rPr lang="sv-SE" sz="1350" dirty="0"/>
              <a:t>yrkena service-, omsorg- och försäljningsyrken.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FF5CD2E-27EF-EE4D-8BC9-4513F9445929}"/>
              </a:ext>
            </a:extLst>
          </p:cNvPr>
          <p:cNvSpPr txBox="1"/>
          <p:nvPr/>
        </p:nvSpPr>
        <p:spPr>
          <a:xfrm>
            <a:off x="4919661" y="4417802"/>
            <a:ext cx="4224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bidrag från Åsele till länets yrkesområden återfinns inom området lantbruk, trädgård, skogsbruk och fiske.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6163B3-A4F3-214A-80B9-72269602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624"/>
            <a:ext cx="4572000" cy="34991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5E37679-D83A-4140-95CD-22394C0A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77047"/>
            <a:ext cx="4572002" cy="33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1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69BF30-4684-451D-9C35-29869590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400" dirty="0"/>
              <a:t>De största yrkesgrupperna i Åsele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12DAFA0-1C87-5C40-BD0D-C50965E7F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409181"/>
              </p:ext>
            </p:extLst>
          </p:nvPr>
        </p:nvGraphicFramePr>
        <p:xfrm>
          <a:off x="628651" y="1079947"/>
          <a:ext cx="5132788" cy="301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sv-SE" sz="1400" dirty="0"/>
                        <a:t>Yrkesgrupp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Åsele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Män (länet)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Kvinnor (länet)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Undersköterskor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93 (5667)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13 % (11%)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87 % (89%)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05819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Skötare, vårdare och personliga assistenter m.fl.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76 (6139)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32 % (30%)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68 % (70%)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59894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Lastbils- och bussförare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59 ( 2932)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97 % (92 %)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3 % (8%)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6040208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Grundskollärare, fritidspedagoger och</a:t>
                      </a:r>
                      <a:r>
                        <a:rPr lang="sv-SE" sz="1100" baseline="0" dirty="0"/>
                        <a:t> förskollärare</a:t>
                      </a:r>
                      <a:endParaRPr lang="sv-SE" sz="1100" dirty="0"/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53 (5573)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13 % (20%)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87 % (80%)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509827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 Vårdbiträden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49  (3258)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24 % (25 %)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76 % (75%)</a:t>
                      </a:r>
                    </a:p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8848067"/>
                  </a:ext>
                </a:extLst>
              </a:tr>
            </a:tbl>
          </a:graphicData>
        </a:graphic>
      </p:graphicFrame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0EC76BAF-C5FB-EE4D-8454-EDCA775A254A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896654" y="1347614"/>
            <a:ext cx="2618695" cy="16561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Bland de 5 största yrkesgrupperna i Åsele domineras 4 grupper av kvinnor. </a:t>
            </a:r>
          </a:p>
          <a:p>
            <a:r>
              <a:rPr lang="sv-SE" sz="1200" dirty="0"/>
              <a:t>Andelen kvinnor är högre i gruppen grundskollärare, fritidspedagoger och förskollärare och marginellt högre i gruppen vårdbiträden. </a:t>
            </a:r>
          </a:p>
          <a:p>
            <a:r>
              <a:rPr lang="sv-SE" sz="1200" dirty="0"/>
              <a:t>Yrkesgruppen lastbils- och busschaufförer domineras i Åsele av män. Andelen män i yrkesgruppen i Åsele är högre än motsvarande andel i länet. </a:t>
            </a:r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31101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7B7AD-B410-4A0E-B130-195BD864D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Kompetensförsörjning</a:t>
            </a:r>
          </a:p>
        </p:txBody>
      </p:sp>
    </p:spTree>
    <p:extLst>
      <p:ext uri="{BB962C8B-B14F-4D97-AF65-F5344CB8AC3E}">
        <p14:creationId xmlns:p14="http://schemas.microsoft.com/office/powerpoint/2010/main" val="195429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C1855-8182-D94C-891B-9DE7A8ED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699" cy="609367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Antal förvärvsarbetande i Åsele 2017 och antal pensionsavgångar bland dessa fram till 2037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66301E-EF14-E84E-999F-8CB4A4C1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3" y="1169419"/>
            <a:ext cx="6142383" cy="36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1F462-85BE-40BB-A8D7-2363915E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18"/>
            <a:ext cx="6220445" cy="572528"/>
          </a:xfrm>
        </p:spPr>
        <p:txBody>
          <a:bodyPr>
            <a:noAutofit/>
          </a:bodyPr>
          <a:lstStyle/>
          <a:p>
            <a:pPr algn="l"/>
            <a:r>
              <a:rPr lang="sv-SE" sz="2000" dirty="0"/>
              <a:t>5 största yrkena 2017 och pensionsavgångar i yrkena </a:t>
            </a:r>
            <a:br>
              <a:rPr lang="sv-SE" sz="2000" dirty="0"/>
            </a:br>
            <a:r>
              <a:rPr lang="sv-SE" sz="2000" dirty="0"/>
              <a:t>fram till 2037 i Åsele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C18C27B-3AFD-AA44-A042-644D4C03A838}"/>
              </a:ext>
            </a:extLst>
          </p:cNvPr>
          <p:cNvSpPr txBox="1"/>
          <p:nvPr/>
        </p:nvSpPr>
        <p:spPr>
          <a:xfrm>
            <a:off x="1067357" y="1168393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män i Åsele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EDFD532-6849-B242-8ECF-CCAF55C9F9B1}"/>
              </a:ext>
            </a:extLst>
          </p:cNvPr>
          <p:cNvSpPr txBox="1"/>
          <p:nvPr/>
        </p:nvSpPr>
        <p:spPr>
          <a:xfrm>
            <a:off x="5265223" y="1168393"/>
            <a:ext cx="3423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De fem största yrkena bland kvinnor i Åsele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40E0A29-C93F-C94B-B67B-0DDC2FDFB509}"/>
              </a:ext>
            </a:extLst>
          </p:cNvPr>
          <p:cNvSpPr txBox="1"/>
          <p:nvPr/>
        </p:nvSpPr>
        <p:spPr>
          <a:xfrm>
            <a:off x="1344881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byggnads- och anläggningsyrken där 62 % av antalet förvärvsarbetande lämnar.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6940BA0-36F8-4549-85FF-FC8B7986CAF3}"/>
              </a:ext>
            </a:extLst>
          </p:cNvPr>
          <p:cNvSpPr txBox="1"/>
          <p:nvPr/>
        </p:nvSpPr>
        <p:spPr>
          <a:xfrm>
            <a:off x="5196227" y="4366966"/>
            <a:ext cx="356105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Störst pensionsavgångar förväntas i gruppen kontorsassistenter och sekreterare där 74 % av antalet förvärvsarbetande lämnar.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5AFCC1-C17C-C84F-9EB1-7F878B82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32" y="1722391"/>
            <a:ext cx="4098505" cy="272530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2992825-9CC3-4944-8452-19F07DFC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2" y="1445392"/>
            <a:ext cx="47053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AFFE5-F6CB-429E-8A4D-BB18AEF19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Pendlingsmönster</a:t>
            </a:r>
          </a:p>
        </p:txBody>
      </p:sp>
    </p:spTree>
    <p:extLst>
      <p:ext uri="{BB962C8B-B14F-4D97-AF65-F5344CB8AC3E}">
        <p14:creationId xmlns:p14="http://schemas.microsoft.com/office/powerpoint/2010/main" val="152880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8A4AD5-14CA-47EA-AAB4-DC4CE035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Riktad in- och utpendling i Åsele 2017</a:t>
            </a:r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EC53D724-F903-1145-B7F1-1EC845706308}"/>
              </a:ext>
            </a:extLst>
          </p:cNvPr>
          <p:cNvSpPr txBox="1">
            <a:spLocks/>
          </p:cNvSpPr>
          <p:nvPr/>
        </p:nvSpPr>
        <p:spPr>
          <a:xfrm>
            <a:off x="5896654" y="1725266"/>
            <a:ext cx="2618695" cy="13574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År 2017 var det 75 inpendlande män respektive 48  inpendlande kvinnor till Åsele.</a:t>
            </a:r>
          </a:p>
          <a:p>
            <a:endParaRPr lang="sv-SE" sz="1100" dirty="0"/>
          </a:p>
          <a:p>
            <a:r>
              <a:rPr lang="sv-SE" sz="1100" dirty="0"/>
              <a:t>Samma år var det 144 män och 84 kvinnor som pendlade ut från Åsele.</a:t>
            </a:r>
          </a:p>
          <a:p>
            <a:endParaRPr lang="sv-SE" sz="1100" dirty="0"/>
          </a:p>
          <a:p>
            <a:endParaRPr lang="sv-SE" sz="9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81487C-7338-F349-AAED-BD9DB0FA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57325"/>
            <a:ext cx="47148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5DDE5-615A-46D8-A394-71BDB842F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Utbildningsmönster</a:t>
            </a:r>
          </a:p>
        </p:txBody>
      </p:sp>
    </p:spTree>
    <p:extLst>
      <p:ext uri="{BB962C8B-B14F-4D97-AF65-F5344CB8AC3E}">
        <p14:creationId xmlns:p14="http://schemas.microsoft.com/office/powerpoint/2010/main" val="242104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Utbildningsnivå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8649" y="732845"/>
          <a:ext cx="7897195" cy="315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sv-SE" sz="1400" dirty="0"/>
                        <a:t>Utbildningsnivå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Män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Kvinnor 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Andel av befolkning med 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Motsv. andel i 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Motsv. andel i riket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Förgymnasial utbildning &lt;</a:t>
                      </a:r>
                      <a:r>
                        <a:rPr lang="sv-SE" sz="900" baseline="0" dirty="0"/>
                        <a:t> 9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69 (61 %)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44 (39 %)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4 %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/>
                        <a:t>Förgymnasial utbildning,</a:t>
                      </a:r>
                      <a:r>
                        <a:rPr lang="sv-SE" sz="900" baseline="0" dirty="0"/>
                        <a:t> 9 (10)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169 (59 %)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118 (41 %)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högst 2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324 (53 %)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287 (47 %)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31 %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34">
                <a:tc>
                  <a:txBody>
                    <a:bodyPr/>
                    <a:lstStyle/>
                    <a:p>
                      <a:r>
                        <a:rPr lang="sv-SE" sz="900" dirty="0"/>
                        <a:t>Gymnasial utbildning,</a:t>
                      </a:r>
                      <a:r>
                        <a:rPr lang="sv-SE" sz="900" baseline="0" dirty="0"/>
                        <a:t>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298 (62 %)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182 (38 %)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  <a:r>
                        <a:rPr lang="sv-SE" sz="900" baseline="0" dirty="0"/>
                        <a:t>, mindre än 3 år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93 (43 %)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125 (57 %)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/>
                        <a:t>Eftergymnasial utbildning,</a:t>
                      </a:r>
                      <a:r>
                        <a:rPr lang="sv-SE" sz="900" baseline="0" dirty="0"/>
                        <a:t> 3 år eller mer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64 (29 %)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153 (71 %)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41">
                <a:tc>
                  <a:txBody>
                    <a:bodyPr/>
                    <a:lstStyle/>
                    <a:p>
                      <a:r>
                        <a:rPr lang="sv-SE" sz="900" dirty="0"/>
                        <a:t>Forskarutbildning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0 (0 %)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 (100 %)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85">
                <a:tc>
                  <a:txBody>
                    <a:bodyPr/>
                    <a:lstStyle/>
                    <a:p>
                      <a:r>
                        <a:rPr lang="sv-SE" sz="900" dirty="0"/>
                        <a:t>Uppgift saknas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36 (73 %)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13 (27 %)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/>
          </p:cNvSpPr>
          <p:nvPr/>
        </p:nvSpPr>
        <p:spPr>
          <a:xfrm>
            <a:off x="628649" y="3883132"/>
            <a:ext cx="5255559" cy="12603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/>
              <a:t>Statistiken visar att 21 % av befolkningen (16-74 år) i Åsele har en förgymnasial utbildning vilket är en högre andel än i Västerbottens län och riket. </a:t>
            </a:r>
          </a:p>
          <a:p>
            <a:r>
              <a:rPr lang="sv-SE" sz="1100" dirty="0"/>
              <a:t>55 % har en gymnasial utbildning vilket är högre än i länet (46%) och riket (43%).</a:t>
            </a:r>
          </a:p>
          <a:p>
            <a:r>
              <a:rPr lang="sv-SE" sz="1100" dirty="0"/>
              <a:t>22 % har en eftergymnasial utbildning. Motsvarande andelar i länet och riket är högre (36 % respektive 35 %).  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half" idx="10"/>
          </p:nvPr>
        </p:nvSpPr>
        <p:spPr>
          <a:xfrm>
            <a:off x="5914103" y="3883132"/>
            <a:ext cx="2611741" cy="988727"/>
          </a:xfrm>
        </p:spPr>
        <p:txBody>
          <a:bodyPr>
            <a:normAutofit/>
          </a:bodyPr>
          <a:lstStyle/>
          <a:p>
            <a:r>
              <a:rPr lang="sv-SE" sz="1200" dirty="0"/>
              <a:t>Statistiken visar utbildningsnivå för befolkningen 16-74 år i Åsele och är inhämtad från SCB:s statistikdatabas.</a:t>
            </a:r>
          </a:p>
        </p:txBody>
      </p:sp>
    </p:spTree>
    <p:extLst>
      <p:ext uri="{BB962C8B-B14F-4D97-AF65-F5344CB8AC3E}">
        <p14:creationId xmlns:p14="http://schemas.microsoft.com/office/powerpoint/2010/main" val="228347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gymnasium och högskola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34964" y="1331168"/>
          <a:ext cx="4273952" cy="158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326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män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Andel kvinnor behöriga till gymnasium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behöriga till högskola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Åsele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94,1 %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20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 dirty="0"/>
                        <a:t>82,3 %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86,7 %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91,2 %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5169218" y="3276770"/>
            <a:ext cx="2427118" cy="875337"/>
          </a:xfrm>
        </p:spPr>
        <p:txBody>
          <a:bodyPr/>
          <a:lstStyle/>
          <a:p>
            <a:r>
              <a:rPr lang="sv-SE" sz="1200" dirty="0"/>
              <a:t>Statistiken visar andel behöriga till gymnasium och högskola år 2016 uppdelat på kön och har inhämtats från SCB:s statistikdatabas.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5169218" y="1097061"/>
            <a:ext cx="3411855" cy="181549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25" dirty="0"/>
              <a:t>Andelen behöriga till gymnasium i Åsele - sett till andel behöriga till gymnasiets yrkesprogram – är högre för män i Åsele än män i länet och riket. </a:t>
            </a:r>
          </a:p>
          <a:p>
            <a:endParaRPr lang="sv-SE" sz="1125" dirty="0"/>
          </a:p>
          <a:p>
            <a:r>
              <a:rPr lang="sv-SE" sz="1125" dirty="0"/>
              <a:t>1-4 kvinnor saknar behörighet till yrkesprogram och anges i Skolverkets data med</a:t>
            </a:r>
            <a:r>
              <a:rPr lang="sv-SE" sz="1200" dirty="0">
                <a:solidFill>
                  <a:schemeClr val="dk1"/>
                </a:solidFill>
              </a:rPr>
              <a:t> </a:t>
            </a:r>
            <a:r>
              <a:rPr lang="sv-SE" sz="1125" dirty="0"/>
              <a:t>~100. </a:t>
            </a:r>
          </a:p>
          <a:p>
            <a:endParaRPr lang="sv-SE" sz="1125" dirty="0"/>
          </a:p>
          <a:p>
            <a:r>
              <a:rPr lang="sv-SE" sz="1125" dirty="0"/>
              <a:t>Ingen gymnasieskola är registrerad i Åsele i Skolverkets databas. </a:t>
            </a:r>
          </a:p>
        </p:txBody>
      </p:sp>
    </p:spTree>
    <p:extLst>
      <p:ext uri="{BB962C8B-B14F-4D97-AF65-F5344CB8AC3E}">
        <p14:creationId xmlns:p14="http://schemas.microsoft.com/office/powerpoint/2010/main" val="153085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Befolkning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Arbetsmarknad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Kompetensförsörjning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Pendlingsmönster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1A5851A-D24C-4909-89D9-F914D30DFF84}"/>
              </a:ext>
            </a:extLst>
          </p:cNvPr>
          <p:cNvSpPr txBox="1">
            <a:spLocks/>
          </p:cNvSpPr>
          <p:nvPr/>
        </p:nvSpPr>
        <p:spPr>
          <a:xfrm>
            <a:off x="628650" y="3535111"/>
            <a:ext cx="6858000" cy="459002"/>
          </a:xfrm>
          <a:prstGeom prst="rect">
            <a:avLst/>
          </a:prstGeom>
          <a:solidFill>
            <a:srgbClr val="62269E"/>
          </a:solidFill>
        </p:spPr>
        <p:txBody>
          <a:bodyPr vert="horz" wrap="square" lIns="6858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100" dirty="0"/>
              <a:t>Utbildning</a:t>
            </a:r>
          </a:p>
        </p:txBody>
      </p:sp>
    </p:spTree>
    <p:extLst>
      <p:ext uri="{BB962C8B-B14F-4D97-AF65-F5344CB8AC3E}">
        <p14:creationId xmlns:p14="http://schemas.microsoft.com/office/powerpoint/2010/main" val="342525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Behörighet till gymnasiet – läsår 2017/18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535172" y="3787407"/>
            <a:ext cx="2215532" cy="676128"/>
          </a:xfrm>
        </p:spPr>
        <p:txBody>
          <a:bodyPr>
            <a:normAutofit/>
          </a:bodyPr>
          <a:lstStyle/>
          <a:p>
            <a:r>
              <a:rPr lang="sv-SE" sz="1200" dirty="0"/>
              <a:t>Statistiken är inhämtad från Skolverkets statistikdatabas Siris. </a:t>
            </a:r>
          </a:p>
        </p:txBody>
      </p:sp>
      <p:graphicFrame>
        <p:nvGraphicFramePr>
          <p:cNvPr id="7" name="Platshållare för innehåll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8203378"/>
              </p:ext>
            </p:extLst>
          </p:nvPr>
        </p:nvGraphicFramePr>
        <p:xfrm>
          <a:off x="610457" y="1000024"/>
          <a:ext cx="8138007" cy="252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7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07753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Antal elever åk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</a:t>
                      </a:r>
                      <a:r>
                        <a:rPr lang="sv-SE" sz="1100" baseline="0" dirty="0"/>
                        <a:t> elever behöriga till yrkespro-gram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</a:t>
                      </a:r>
                    </a:p>
                    <a:p>
                      <a:pPr algn="ctr"/>
                      <a:r>
                        <a:rPr lang="sv-SE" sz="1100" baseline="0" dirty="0"/>
                        <a:t>estetiskt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behöriga till ekonomi-, humanistiska och samhälls-vetenskaps-program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behöriga</a:t>
                      </a:r>
                      <a:r>
                        <a:rPr lang="sv-SE" sz="1100" baseline="0" dirty="0"/>
                        <a:t> till </a:t>
                      </a:r>
                      <a:r>
                        <a:rPr lang="sv-SE" sz="1100" baseline="0" dirty="0" err="1"/>
                        <a:t>naturveten</a:t>
                      </a:r>
                      <a:r>
                        <a:rPr lang="sv-SE" sz="1100" baseline="0" dirty="0"/>
                        <a:t>-skapligt och tekniskt program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Andel elever ej behöriga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02">
                <a:tc>
                  <a:txBody>
                    <a:bodyPr/>
                    <a:lstStyle/>
                    <a:p>
                      <a:r>
                        <a:rPr lang="sv-SE" sz="1100" dirty="0"/>
                        <a:t>Åsele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29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--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59">
                <a:tc>
                  <a:txBody>
                    <a:bodyPr/>
                    <a:lstStyle/>
                    <a:p>
                      <a:r>
                        <a:rPr lang="sv-SE" sz="11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85,7 %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84,9 %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83,4 %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83,2 %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14,3 %</a:t>
                      </a:r>
                    </a:p>
                    <a:p>
                      <a:pPr algn="ctr"/>
                      <a:endParaRPr lang="sv-SE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64">
                <a:tc>
                  <a:txBody>
                    <a:bodyPr/>
                    <a:lstStyle/>
                    <a:p>
                      <a:r>
                        <a:rPr lang="sv-SE" sz="11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110 583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84,4 %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83,</a:t>
                      </a:r>
                      <a:r>
                        <a:rPr lang="sv-SE" sz="1100" baseline="0" dirty="0"/>
                        <a:t>5 %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81,9 %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81,0 %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/>
                        <a:t>15,6 %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8650" y="3520228"/>
            <a:ext cx="3792157" cy="10294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25" dirty="0"/>
              <a:t>Antalet ej behöriga är 1-4 elever och anges i Skolverkets databas som ~100.</a:t>
            </a:r>
          </a:p>
          <a:p>
            <a:endParaRPr lang="sv-SE" sz="1125" dirty="0"/>
          </a:p>
          <a:p>
            <a:r>
              <a:rPr lang="sv-SE" sz="1125" dirty="0"/>
              <a:t>Andelen elever som inte är behöriga är färre än 10 och anges i Skolverkets databas med (..).</a:t>
            </a:r>
          </a:p>
          <a:p>
            <a:endParaRPr lang="sv-SE" sz="1125" dirty="0"/>
          </a:p>
          <a:p>
            <a:endParaRPr lang="sv-SE" sz="1125" dirty="0"/>
          </a:p>
          <a:p>
            <a:endParaRPr lang="sv-SE" sz="1125" dirty="0"/>
          </a:p>
        </p:txBody>
      </p:sp>
    </p:spTree>
    <p:extLst>
      <p:ext uri="{BB962C8B-B14F-4D97-AF65-F5344CB8AC3E}">
        <p14:creationId xmlns:p14="http://schemas.microsoft.com/office/powerpoint/2010/main" val="273634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Betyg åk 9 – läsår 2017/18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5878003"/>
              </p:ext>
            </p:extLst>
          </p:nvPr>
        </p:nvGraphicFramePr>
        <p:xfrm>
          <a:off x="532881" y="985257"/>
          <a:ext cx="7982468" cy="206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2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447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 gridSpan="5">
                  <a:txBody>
                    <a:bodyPr/>
                    <a:lstStyle/>
                    <a:p>
                      <a:r>
                        <a:rPr lang="sv-SE" sz="900" dirty="0"/>
                        <a:t>Förgymnasial</a:t>
                      </a:r>
                      <a:r>
                        <a:rPr lang="sv-SE" sz="900" baseline="0" dirty="0"/>
                        <a:t> eller gymnasial utbildning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v-SE" sz="900" dirty="0"/>
                        <a:t>Eftergymnasial utbildning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Antal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Andel elever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Andel som uppnått kunskapskraven</a:t>
                      </a:r>
                      <a:r>
                        <a:rPr lang="sv-SE" sz="900" baseline="0" dirty="0"/>
                        <a:t> i alla ämnen</a:t>
                      </a:r>
                      <a:endParaRPr lang="sv-SE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Anden behörighet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Genomsnittligt meritvärde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Åsele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53,6 %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93,3 %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228,5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46,4 %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84,6 %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229,4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1098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41,0 %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70,0 %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81,7 %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205,0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1577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59,0 %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87,7 %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94,0 %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245,7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sv-SE" sz="900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45 386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43,1 %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65,8 %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78,1 %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204,5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59 881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56,9 %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87,2 %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93,5 %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dirty="0"/>
                        <a:t>253,7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half" idx="10"/>
          </p:nvPr>
        </p:nvSpPr>
        <p:spPr>
          <a:xfrm>
            <a:off x="6472459" y="3298879"/>
            <a:ext cx="2365482" cy="1000478"/>
          </a:xfrm>
        </p:spPr>
        <p:txBody>
          <a:bodyPr/>
          <a:lstStyle/>
          <a:p>
            <a:r>
              <a:rPr lang="sv-SE" sz="1200" dirty="0"/>
              <a:t>Statistiken har inhämtats från Skolverkets statistikdatabas Siris. </a:t>
            </a:r>
          </a:p>
          <a:p>
            <a:endParaRPr lang="sv-SE" dirty="0"/>
          </a:p>
        </p:txBody>
      </p:sp>
      <p:sp>
        <p:nvSpPr>
          <p:cNvPr id="8" name="Platshållare för innehåll 4"/>
          <p:cNvSpPr txBox="1">
            <a:spLocks noGrp="1"/>
          </p:cNvSpPr>
          <p:nvPr>
            <p:ph sz="half" idx="2"/>
          </p:nvPr>
        </p:nvSpPr>
        <p:spPr>
          <a:xfrm>
            <a:off x="628649" y="3046467"/>
            <a:ext cx="4062185" cy="20612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25" dirty="0"/>
              <a:t>Andelen elever i gruppen med föräldrar som högst har förgymnasial eller gymnasial utbildning är större i Åsele än länet och riket. Andelen som uppnått kunskapskraven i alla ämnen är högre än jämförelsegeografierna. Behörighet till yrkesprogram är också högre i Åsele än jämförelsegeografierna. Det genomsnittliga meritvärdet i gruppen är högre än länet och rikssnittet. </a:t>
            </a:r>
          </a:p>
          <a:p>
            <a:r>
              <a:rPr lang="sv-SE" sz="1125" dirty="0"/>
              <a:t>I gruppen med föräldrar med som högst en eftergymnasial utbildning är andelen elever lägre relativt länet och riket. Andelen som uppnått kunskapskraven i alla ämnen är lägre än jämförelsegeografierna. 1-4 personer saknar behörighet till yrkesprogram och anges i Skolverkets data med</a:t>
            </a:r>
            <a:r>
              <a:rPr lang="sv-SE" sz="1200" dirty="0">
                <a:solidFill>
                  <a:schemeClr val="dk1"/>
                </a:solidFill>
              </a:rPr>
              <a:t> </a:t>
            </a:r>
            <a:r>
              <a:rPr lang="sv-SE" sz="1125" dirty="0"/>
              <a:t>~100. Det genomsnittliga meritvärdet för elever i gruppen är lägre relativt länet och riket. </a:t>
            </a:r>
          </a:p>
        </p:txBody>
      </p:sp>
    </p:spTree>
    <p:extLst>
      <p:ext uri="{BB962C8B-B14F-4D97-AF65-F5344CB8AC3E}">
        <p14:creationId xmlns:p14="http://schemas.microsoft.com/office/powerpoint/2010/main" val="348447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459000"/>
          </a:xfrm>
        </p:spPr>
        <p:txBody>
          <a:bodyPr/>
          <a:lstStyle/>
          <a:p>
            <a:pPr algn="l"/>
            <a:r>
              <a:rPr lang="sv-SE" sz="2400" dirty="0"/>
              <a:t>Betyg gymnasium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27320" y="901998"/>
          <a:ext cx="5421123" cy="36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sv-SE" sz="1100" dirty="0"/>
                        <a:t>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2015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2016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Genomsnittligt betygspoäng hos avgångseleverna</a:t>
                      </a:r>
                      <a:r>
                        <a:rPr lang="sv-SE" sz="1100" baseline="0" dirty="0"/>
                        <a:t> 2017</a:t>
                      </a:r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/>
                        <a:t>Åsele</a:t>
                      </a:r>
                      <a:endParaRPr lang="sv-SE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15,9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16,3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b="1" dirty="0"/>
                        <a:t>Riket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sv-SE" sz="1100" dirty="0"/>
                        <a:t> - Yrkesprogram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12,9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13,1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sv-SE" sz="1100" dirty="0"/>
                        <a:t>- Högskoleförberedande 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14,8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D2686575-21FA-6A46-9A14-A2DF20E89FF4}"/>
              </a:ext>
            </a:extLst>
          </p:cNvPr>
          <p:cNvSpPr txBox="1"/>
          <p:nvPr/>
        </p:nvSpPr>
        <p:spPr>
          <a:xfrm>
            <a:off x="6550269" y="1494693"/>
            <a:ext cx="2400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-- = sekretess i databasen Kolada. Antalet observationer är få.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563240B-0378-B34C-947D-49CB3FADA70C}"/>
              </a:ext>
            </a:extLst>
          </p:cNvPr>
          <p:cNvSpPr/>
          <p:nvPr/>
        </p:nvSpPr>
        <p:spPr>
          <a:xfrm>
            <a:off x="6571823" y="3136503"/>
            <a:ext cx="194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Statistiken visar genomsnittligt betygspoäng 2014-2016 i yrkesprogram och högskoleförberedande program och har inhämtats från Skolverkets statistikdatabas Siris. </a:t>
            </a:r>
          </a:p>
        </p:txBody>
      </p:sp>
    </p:spTree>
    <p:extLst>
      <p:ext uri="{BB962C8B-B14F-4D97-AF65-F5344CB8AC3E}">
        <p14:creationId xmlns:p14="http://schemas.microsoft.com/office/powerpoint/2010/main" val="50616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objekt 11">
            <a:extLst>
              <a:ext uri="{FF2B5EF4-FFF2-40B4-BE49-F238E27FC236}">
                <a16:creationId xmlns:a16="http://schemas.microsoft.com/office/drawing/2014/main" id="{1740954A-D476-CE4D-96DE-E9589EA8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1" t="189" r="4431" b="43803"/>
          <a:stretch>
            <a:fillRect/>
          </a:stretch>
        </p:blipFill>
        <p:spPr bwMode="auto">
          <a:xfrm>
            <a:off x="-432197" y="-77391"/>
            <a:ext cx="9571434" cy="41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8631E68-8ABF-7B42-A630-09A36998C6C0}"/>
              </a:ext>
            </a:extLst>
          </p:cNvPr>
          <p:cNvSpPr/>
          <p:nvPr/>
        </p:nvSpPr>
        <p:spPr>
          <a:xfrm>
            <a:off x="0" y="4513957"/>
            <a:ext cx="9144000" cy="18466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0" tIns="0" rIns="0" bIns="0" spcCol="38100" anchor="ctr">
            <a:spAutoFit/>
          </a:bodyPr>
          <a:lstStyle/>
          <a:p>
            <a:pPr algn="ctr">
              <a:defRPr/>
            </a:pPr>
            <a:endParaRPr lang="sv-SE" sz="1200">
              <a:solidFill>
                <a:srgbClr val="FFFFFF"/>
              </a:solidFill>
              <a:sym typeface="Helvetica Neue Medium"/>
            </a:endParaRPr>
          </a:p>
        </p:txBody>
      </p:sp>
      <p:pic>
        <p:nvPicPr>
          <p:cNvPr id="40967" name="Bildobjekt 10">
            <a:extLst>
              <a:ext uri="{FF2B5EF4-FFF2-40B4-BE49-F238E27FC236}">
                <a16:creationId xmlns:a16="http://schemas.microsoft.com/office/drawing/2014/main" id="{D682C441-6185-9A4E-AB99-7B71289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3957"/>
            <a:ext cx="1440160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788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Befolkning</a:t>
            </a:r>
          </a:p>
        </p:txBody>
      </p:sp>
    </p:spTree>
    <p:extLst>
      <p:ext uri="{BB962C8B-B14F-4D97-AF65-F5344CB8AC3E}">
        <p14:creationId xmlns:p14="http://schemas.microsoft.com/office/powerpoint/2010/main" val="45595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/>
          </p:nvPr>
        </p:nvGraphicFramePr>
        <p:xfrm>
          <a:off x="628650" y="945060"/>
          <a:ext cx="4263394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618">
                  <a:extLst>
                    <a:ext uri="{9D8B030D-6E8A-4147-A177-3AD203B41FA5}">
                      <a16:colId xmlns:a16="http://schemas.microsoft.com/office/drawing/2014/main" val="2769935946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762256151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944">
                  <a:extLst>
                    <a:ext uri="{9D8B030D-6E8A-4147-A177-3AD203B41FA5}">
                      <a16:colId xmlns:a16="http://schemas.microsoft.com/office/drawing/2014/main" val="15601989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</a:rPr>
                        <a:t>Kommun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Antal 2017</a:t>
                      </a:r>
                      <a:endParaRPr lang="sv-SE" sz="900" dirty="0">
                        <a:solidFill>
                          <a:schemeClr val="bg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2015-2016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2016-2017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bg1"/>
                          </a:solidFill>
                          <a:latin typeface="+mn-lt"/>
                          <a:cs typeface="Athelas Regular"/>
                        </a:rPr>
                        <a:t>Utveckling 2007-2017 (%)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924439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Bjurholm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2 451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2284185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Dorotea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2 646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-73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725099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Lycksele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12 257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72798726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Malå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3 133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74733913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Nordmaling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7 103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72179023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Norsjö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4 086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-51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-39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-7 %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0463015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Robertsfors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6 784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0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29674477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Skellefteå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72 723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235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457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33520957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Sorsele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2 516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-19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-10 %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565163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Storuman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5 902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-44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-8 %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845755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Umeå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125 080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2 115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2 188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+12 %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6251381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Vilhelmina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6 787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-24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-18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-6 %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47647078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Vindeln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5 412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25398844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Vännäs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8 776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102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81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+5 %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41314276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Åsele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2 809</a:t>
                      </a: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43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-66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34290" marR="3429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-14 %</a:t>
                      </a:r>
                    </a:p>
                  </a:txBody>
                  <a:tcPr marL="34290" marR="34290" marT="34290" marB="34290" anchor="ctr"/>
                </a:tc>
                <a:extLst>
                  <a:ext uri="{0D108BD9-81ED-4DB2-BD59-A6C34878D82A}">
                    <a16:rowId xmlns:a16="http://schemas.microsoft.com/office/drawing/2014/main" val="12712209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</a:rPr>
                        <a:t>Västerbotten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268 465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2 503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2 584 </a:t>
                      </a:r>
                      <a:r>
                        <a:rPr lang="sv-SE" sz="900" dirty="0" err="1">
                          <a:solidFill>
                            <a:schemeClr val="tx1"/>
                          </a:solidFill>
                          <a:latin typeface="+mn-lt"/>
                          <a:cs typeface="Athelas Regular"/>
                        </a:rPr>
                        <a:t>st</a:t>
                      </a:r>
                      <a:endParaRPr lang="sv-SE" sz="900" dirty="0">
                        <a:solidFill>
                          <a:schemeClr val="tx1"/>
                        </a:solidFill>
                        <a:latin typeface="+mn-lt"/>
                        <a:cs typeface="Athelas Regular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v-SE" sz="900" dirty="0">
                          <a:solidFill>
                            <a:schemeClr val="tx1"/>
                          </a:solidFill>
                          <a:latin typeface="+mn-lt"/>
                        </a:rPr>
                        <a:t>+4 %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999807"/>
                  </a:ext>
                </a:extLst>
              </a:tr>
            </a:tbl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B9D91683-D20E-4E67-9E6F-FE872673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699" cy="459000"/>
          </a:xfrm>
          <a:solidFill>
            <a:srgbClr val="62269E"/>
          </a:solidFill>
        </p:spPr>
        <p:txBody>
          <a:bodyPr/>
          <a:lstStyle/>
          <a:p>
            <a:pPr algn="l"/>
            <a:r>
              <a:rPr lang="sv-SE" sz="2400" dirty="0"/>
              <a:t>Befolkningen</a:t>
            </a:r>
          </a:p>
        </p:txBody>
      </p:sp>
      <p:sp>
        <p:nvSpPr>
          <p:cNvPr id="4" name="Platshållare för innehåll 4">
            <a:extLst>
              <a:ext uri="{FF2B5EF4-FFF2-40B4-BE49-F238E27FC236}">
                <a16:creationId xmlns:a16="http://schemas.microsoft.com/office/drawing/2014/main" id="{35C32E42-DEA2-AA41-B15B-A7F5CD40126D}"/>
              </a:ext>
            </a:extLst>
          </p:cNvPr>
          <p:cNvSpPr txBox="1">
            <a:spLocks/>
          </p:cNvSpPr>
          <p:nvPr/>
        </p:nvSpPr>
        <p:spPr>
          <a:xfrm>
            <a:off x="5866014" y="945060"/>
            <a:ext cx="2649335" cy="48901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Visar folkmängden i dagbefolkningen, inhämtats från SCB.</a:t>
            </a:r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7880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92D73D6-9333-4FC6-BA43-9F6F4C77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000" dirty="0"/>
              <a:t>Befolkningsprognos Åsele kommun, mindre kommuner och Västerbotten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864E5B4-2330-4415-9C19-844538DFEB8B}"/>
              </a:ext>
            </a:extLst>
          </p:cNvPr>
          <p:cNvSpPr txBox="1">
            <a:spLocks/>
          </p:cNvSpPr>
          <p:nvPr/>
        </p:nvSpPr>
        <p:spPr>
          <a:xfrm>
            <a:off x="7185992" y="925881"/>
            <a:ext cx="1838108" cy="3943774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dirty="0">
                <a:solidFill>
                  <a:schemeClr val="bg1"/>
                </a:solidFill>
              </a:rPr>
              <a:t>Antalet invånare i Åsele kommun har minskat i genomsnitt med 1,3 % varje år. År 2017 hade de 2 809 invånare och om befolkningsutvecklingen fortsätter i samma takt som tidigare kommer de år 2037 ha 2 167 invånare, en minskning med 642 personer. </a:t>
            </a:r>
          </a:p>
          <a:p>
            <a:r>
              <a:rPr lang="sv-SE" sz="900" dirty="0">
                <a:solidFill>
                  <a:schemeClr val="bg1"/>
                </a:solidFill>
              </a:rPr>
              <a:t>Befolkningstillväxten I Västerbottens län har varit stabilt positiv och ökar i genomsnitt med 0,3 % per år. Fortsätter denna utveckling kommer Västerbotten år 2037 att ha 285 731 invånare. En ökning med 17 266 personer sedan 2017. </a:t>
            </a:r>
          </a:p>
          <a:p>
            <a:r>
              <a:rPr lang="sv-SE" sz="900" dirty="0">
                <a:solidFill>
                  <a:schemeClr val="bg1"/>
                </a:solidFill>
              </a:rPr>
              <a:t>De mindre kommunerna minskar i genomsnitt med 0,5 % varje år. I jämförelse minskar således Åsele kommuns invånare i snabbare takt än de små kommunerna i länet sammanlagda utveckling. </a:t>
            </a:r>
          </a:p>
          <a:p>
            <a:r>
              <a:rPr lang="sv-SE" sz="900" dirty="0">
                <a:solidFill>
                  <a:schemeClr val="bg1"/>
                </a:solidFill>
              </a:rPr>
              <a:t>I diagrammet visas befolkningsutvecklingen för Åsele kommun på primäraxeln (den vänstra) medan Västerbottens län och de mindre kommunernas sammanlagda utveckling visas på sekundäraxeln (den högra).</a:t>
            </a:r>
          </a:p>
          <a:p>
            <a:r>
              <a:rPr lang="sv-SE" sz="900" dirty="0">
                <a:solidFill>
                  <a:schemeClr val="bg1"/>
                </a:solidFill>
              </a:rPr>
              <a:t> </a:t>
            </a:r>
          </a:p>
          <a:p>
            <a:endParaRPr lang="sv-SE" sz="9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D8C062-0A62-4CC3-800F-C50B1F7AB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47404"/>
              </p:ext>
            </p:extLst>
          </p:nvPr>
        </p:nvGraphicFramePr>
        <p:xfrm>
          <a:off x="628650" y="842878"/>
          <a:ext cx="6288133" cy="402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82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A35969-0CC4-4CD6-A22A-0752F3E090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Arbetsmarknaden</a:t>
            </a:r>
          </a:p>
        </p:txBody>
      </p:sp>
    </p:spTree>
    <p:extLst>
      <p:ext uri="{BB962C8B-B14F-4D97-AF65-F5344CB8AC3E}">
        <p14:creationId xmlns:p14="http://schemas.microsoft.com/office/powerpoint/2010/main" val="3479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922B1-977F-4D7B-A7BE-7F517B8A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Antal förvärvsarbetande efter bransch i Åsele kommun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D7F641-43C3-4FA6-9578-53B08C361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60754"/>
              </p:ext>
            </p:extLst>
          </p:nvPr>
        </p:nvGraphicFramePr>
        <p:xfrm>
          <a:off x="628650" y="900113"/>
          <a:ext cx="6929438" cy="42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53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5B6D3-6567-4813-8DC8-E5C7EB80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400" dirty="0"/>
              <a:t>Könsfördelning per bransch i Åsele kommun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997F2F-077D-48C8-BE24-1BA08DA30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156521"/>
              </p:ext>
            </p:extLst>
          </p:nvPr>
        </p:nvGraphicFramePr>
        <p:xfrm>
          <a:off x="628649" y="828676"/>
          <a:ext cx="6786563" cy="43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4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F56B83-F237-429A-A413-DC03CF43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000" dirty="0"/>
              <a:t>Könsfördelning per bransch i Åsele kommun och Västerbottens län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91CCAD-FB20-4CD8-9322-E63B02FCA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368055"/>
              </p:ext>
            </p:extLst>
          </p:nvPr>
        </p:nvGraphicFramePr>
        <p:xfrm>
          <a:off x="628650" y="1014413"/>
          <a:ext cx="6700838" cy="34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414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16</TotalTime>
  <Words>1847</Words>
  <Application>Microsoft Macintosh PowerPoint</Application>
  <PresentationFormat>Bildspel på skärmen (16:9)</PresentationFormat>
  <Paragraphs>373</Paragraphs>
  <Slides>23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Arial</vt:lpstr>
      <vt:lpstr>Athelas Regular</vt:lpstr>
      <vt:lpstr>Calibri</vt:lpstr>
      <vt:lpstr>Helvetica Light</vt:lpstr>
      <vt:lpstr>Helvetica Neue</vt:lpstr>
      <vt:lpstr>Helvetica Neue Medium</vt:lpstr>
      <vt:lpstr>Office-tema</vt:lpstr>
      <vt:lpstr>PowerPoint-presentation</vt:lpstr>
      <vt:lpstr>PowerPoint-presentation</vt:lpstr>
      <vt:lpstr>Befolkning</vt:lpstr>
      <vt:lpstr>Befolkningen</vt:lpstr>
      <vt:lpstr>Befolkningsprognos Åsele kommun, mindre kommuner och Västerbotten</vt:lpstr>
      <vt:lpstr>Arbetsmarknaden</vt:lpstr>
      <vt:lpstr>Antal förvärvsarbetande efter bransch i Åsele kommun </vt:lpstr>
      <vt:lpstr>Könsfördelning per bransch i Åsele kommun</vt:lpstr>
      <vt:lpstr>Könsfördelning per bransch i Åsele kommun och Västerbottens län</vt:lpstr>
      <vt:lpstr>Antal anställda per yrkesområde i Åsele samt Åseles andel av yrkesområdet i länet</vt:lpstr>
      <vt:lpstr>De största yrkesgrupperna i Åsele</vt:lpstr>
      <vt:lpstr>Kompetensförsörjning</vt:lpstr>
      <vt:lpstr>Antal förvärvsarbetande i Åsele 2017 och antal pensionsavgångar bland dessa fram till 2037</vt:lpstr>
      <vt:lpstr>5 största yrkena 2017 och pensionsavgångar i yrkena  fram till 2037 i Åsele</vt:lpstr>
      <vt:lpstr>Pendlingsmönster</vt:lpstr>
      <vt:lpstr>Riktad in- och utpendling i Åsele 2017</vt:lpstr>
      <vt:lpstr>Utbildningsmönster</vt:lpstr>
      <vt:lpstr>Utbildningsnivå</vt:lpstr>
      <vt:lpstr>Behörighet gymnasium och högskola</vt:lpstr>
      <vt:lpstr>Behörighet till gymnasiet – läsår 2017/18</vt:lpstr>
      <vt:lpstr>Betyg åk 9 – läsår 2017/18</vt:lpstr>
      <vt:lpstr>Betyg gymnasium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Åsele</dc:title>
  <dc:creator>Microsoft Office-användare</dc:creator>
  <cp:lastModifiedBy>Microsoft Office-användare</cp:lastModifiedBy>
  <cp:revision>6</cp:revision>
  <cp:lastPrinted>2016-03-23T07:52:20Z</cp:lastPrinted>
  <dcterms:created xsi:type="dcterms:W3CDTF">2019-02-25T15:44:37Z</dcterms:created>
  <dcterms:modified xsi:type="dcterms:W3CDTF">2019-02-26T10:13:18Z</dcterms:modified>
</cp:coreProperties>
</file>